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8" r:id="rId10"/>
    <p:sldId id="267" r:id="rId11"/>
    <p:sldId id="261" r:id="rId12"/>
    <p:sldId id="26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97" r:id="rId28"/>
    <p:sldId id="283" r:id="rId29"/>
    <p:sldId id="284" r:id="rId30"/>
    <p:sldId id="285" r:id="rId31"/>
    <p:sldId id="295" r:id="rId32"/>
    <p:sldId id="286" r:id="rId33"/>
    <p:sldId id="287" r:id="rId34"/>
    <p:sldId id="288" r:id="rId35"/>
    <p:sldId id="289" r:id="rId36"/>
    <p:sldId id="296" r:id="rId37"/>
    <p:sldId id="290" r:id="rId38"/>
    <p:sldId id="293" r:id="rId39"/>
    <p:sldId id="294" r:id="rId40"/>
    <p:sldId id="291" r:id="rId41"/>
    <p:sldId id="292" r:id="rId42"/>
  </p:sldIdLst>
  <p:sldSz cx="12192000" cy="6858000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070" autoAdjust="0"/>
  </p:normalViewPr>
  <p:slideViewPr>
    <p:cSldViewPr snapToGrid="0">
      <p:cViewPr varScale="1">
        <p:scale>
          <a:sx n="78" d="100"/>
          <a:sy n="78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C4AB018D-CEA0-4F42-8691-25C69F3FA8E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ACB7A04A-E246-4A68-A9C9-ED2DCB61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8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82891305-DD67-4AA5-BF67-D432138ACD8E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D511FC66-62EB-49FC-BD14-62C81860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FC66-62EB-49FC-BD14-62C818609F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7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FC66-62EB-49FC-BD14-62C818609F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2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1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12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95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34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4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8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A0E485-2671-416A-A39F-FE589283625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900808-2D43-416D-87FD-0E09269A2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64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tax-professionals/taxpayer-identification-number-tin-match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display/usasrdoc/Purchase+Order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iki.ssdt-ohio.org/display/usasrdoc/Account+Code+Mappin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instructions/i1099gi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s.gov/instructions/i1099mec#en_US_2022_publink1000276582" TargetMode="External"/><Relationship Id="rId3" Type="http://schemas.openxmlformats.org/officeDocument/2006/relationships/hyperlink" Target="https://www.irs.gov/instructions/i1099mec#en_US_2022_publink1000276580" TargetMode="External"/><Relationship Id="rId7" Type="http://schemas.openxmlformats.org/officeDocument/2006/relationships/hyperlink" Target="https://www.irs.gov/instructions/i1099mec#en_US_2022_publink1000276570" TargetMode="External"/><Relationship Id="rId12" Type="http://schemas.openxmlformats.org/officeDocument/2006/relationships/hyperlink" Target="https://www.irs.gov/instructions/i1099mec#en_US_2022_publink100021134" TargetMode="External"/><Relationship Id="rId2" Type="http://schemas.openxmlformats.org/officeDocument/2006/relationships/hyperlink" Target="https://www.irs.gov/instructions/i1099mec#en_US_2022_publink100027656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rs.gov/instructions/i1099mec#en_US_2022_publink1000276569" TargetMode="External"/><Relationship Id="rId11" Type="http://schemas.openxmlformats.org/officeDocument/2006/relationships/hyperlink" Target="https://www.irs.gov/instructions/i1099mec#en_US_2022_publink100021135" TargetMode="External"/><Relationship Id="rId5" Type="http://schemas.openxmlformats.org/officeDocument/2006/relationships/hyperlink" Target="https://www.irs.gov/instructions/i1099mec#en_US_2022_publink1000276561" TargetMode="External"/><Relationship Id="rId10" Type="http://schemas.openxmlformats.org/officeDocument/2006/relationships/hyperlink" Target="https://www.irs.gov/instructions/i1099mec#en_US_2022_publink100044444" TargetMode="External"/><Relationship Id="rId4" Type="http://schemas.openxmlformats.org/officeDocument/2006/relationships/hyperlink" Target="https://www.irs.gov/instructions/i1099mec#en_US_2022_publink1000276558" TargetMode="External"/><Relationship Id="rId9" Type="http://schemas.openxmlformats.org/officeDocument/2006/relationships/hyperlink" Target="https://www.irs.gov/instructions/i1099mec#en_US_2022_publink1000198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USAS 2022 Calendar Year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6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7724" y="188536"/>
            <a:ext cx="5854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Payments to Attorney</a:t>
            </a:r>
          </a:p>
        </p:txBody>
      </p:sp>
      <p:sp>
        <p:nvSpPr>
          <p:cNvPr id="3" name="Rectangle 2"/>
          <p:cNvSpPr/>
          <p:nvPr/>
        </p:nvSpPr>
        <p:spPr>
          <a:xfrm>
            <a:off x="659876" y="1159497"/>
            <a:ext cx="95304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1099 NEC</a:t>
            </a:r>
          </a:p>
          <a:p>
            <a:r>
              <a:rPr lang="en-US" dirty="0" smtClean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Payments to attorneys.  The term “attorney” includes a law firm or other provider of legal services. Attorneys’ fees for $600 or more paid in the course of your trade or business are reportable in box 1 of form 1099-NEC, under section 6041A(a)(1)</a:t>
            </a:r>
          </a:p>
          <a:p>
            <a:endParaRPr lang="en-US" dirty="0">
              <a:solidFill>
                <a:srgbClr val="1B1B1B"/>
              </a:solidFill>
              <a:latin typeface="Source Sans Pro"/>
            </a:endParaRPr>
          </a:p>
          <a:p>
            <a:pPr algn="ctr"/>
            <a:r>
              <a:rPr lang="en-US" sz="2800" dirty="0"/>
              <a:t>1099 </a:t>
            </a:r>
            <a:r>
              <a:rPr lang="en-US" sz="2800" dirty="0" smtClean="0"/>
              <a:t>MISC</a:t>
            </a:r>
            <a:endParaRPr lang="en-US" sz="2800" dirty="0"/>
          </a:p>
          <a:p>
            <a:endParaRPr lang="en-US" dirty="0" smtClean="0">
              <a:solidFill>
                <a:srgbClr val="1B1B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proceeds paid to attorneys </a:t>
            </a:r>
          </a:p>
          <a:p>
            <a:r>
              <a:rPr lang="en-US" dirty="0" smtClean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section 6045(f), report in box 10 payments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made to an attorney in the course of your trade or business in connection with legal services, but not for the attorney’s services, for example as in a settlement agreement;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$600 or more: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reportable by you in box 1 of Form 1099 NEC File </a:t>
            </a:r>
            <a:r>
              <a:rPr lang="en-US" dirty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1099-NEC, Nonemployee Compensation, for each person in the course of your business to whom you have paid the following during the year.</a:t>
            </a:r>
          </a:p>
        </p:txBody>
      </p:sp>
    </p:spTree>
    <p:extLst>
      <p:ext uri="{BB962C8B-B14F-4D97-AF65-F5344CB8AC3E}">
        <p14:creationId xmlns:p14="http://schemas.microsoft.com/office/powerpoint/2010/main" val="35022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982" y="157943"/>
            <a:ext cx="89860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j-lt"/>
              </a:rPr>
              <a:t>CYE – Things that can be done now</a:t>
            </a:r>
            <a:endParaRPr lang="en-US" sz="4000" dirty="0"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1" y="1546167"/>
            <a:ext cx="88696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Review &amp; Verify Vendors</a:t>
            </a:r>
            <a:endParaRPr lang="en-US" sz="3200" dirty="0"/>
          </a:p>
          <a:p>
            <a:pPr marL="9906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Vendors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Tax ID Type (SSN or EIN)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06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Vendors ID # 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06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Vendors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Type 1099  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06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Vendors 1099 Location (address)</a:t>
            </a:r>
            <a:endParaRPr lang="en-US" sz="3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3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6" y="2105561"/>
            <a:ext cx="98256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1099 Vendor Information located under Core / Vendors</a:t>
            </a:r>
            <a:endParaRPr lang="en-US" sz="3200" dirty="0"/>
          </a:p>
          <a:p>
            <a:pPr marL="5334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1099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section </a:t>
            </a:r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Locations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3207" y="216131"/>
            <a:ext cx="10631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CYE – Things that can be done now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70" y="3143142"/>
            <a:ext cx="9467466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81" y="4648314"/>
            <a:ext cx="8777510" cy="97630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46895" y="3337089"/>
            <a:ext cx="622169" cy="424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35636" y="3254667"/>
            <a:ext cx="622169" cy="424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8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6895" y="84841"/>
            <a:ext cx="6297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j-lt"/>
              </a:rPr>
              <a:t>Edit Vendor </a:t>
            </a:r>
            <a:r>
              <a:rPr lang="en-US" sz="4000" dirty="0" smtClean="0">
                <a:solidFill>
                  <a:srgbClr val="FFFFFF"/>
                </a:solidFill>
                <a:latin typeface="+mj-lt"/>
              </a:rPr>
              <a:t>Details</a:t>
            </a:r>
            <a:r>
              <a:rPr lang="en-US" sz="4000" dirty="0">
                <a:solidFill>
                  <a:srgbClr val="FFFFFF"/>
                </a:solidFill>
                <a:latin typeface="+mj-lt"/>
              </a:rPr>
              <a:t>  </a:t>
            </a:r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/>
            </a:r>
            <a:br>
              <a:rPr lang="en-US" sz="4000" dirty="0"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89" y="1517715"/>
            <a:ext cx="9078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Vendor Names/Addresses </a:t>
            </a:r>
            <a:endParaRPr lang="en-US" dirty="0"/>
          </a:p>
          <a:p>
            <a:pPr marL="9906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Name/address on W-9 form may be different than name/address for checks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8" y="2390776"/>
            <a:ext cx="10730949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7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7975" y="95251"/>
            <a:ext cx="62960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</a:rPr>
              <a:t>Options to Review 1099 Data</a:t>
            </a: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9550" y="1590675"/>
            <a:ext cx="89344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Vendor’s Grid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Core &gt; Vendors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dirty="0"/>
              <a:t/>
            </a:r>
            <a:br>
              <a:rPr lang="en-US" dirty="0"/>
            </a:b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SSDT 1099 Vendor Report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Report Manager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dirty="0"/>
              <a:t/>
            </a:r>
            <a:br>
              <a:rPr lang="en-US" dirty="0"/>
            </a:b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1099 Extract Report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Periodic &gt; 1099 Extracts &gt; Print 1099 Report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4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1225" y="85725"/>
            <a:ext cx="6909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Vendors Grid-MORE Button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5250" y="1314450"/>
            <a:ext cx="7829550" cy="4714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1099 Info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Type 1099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Tax ID Type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Id#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Default 1099 Location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Name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Address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>
              <a:spcBef>
                <a:spcPts val="500"/>
              </a:spcBef>
            </a:pPr>
            <a:r>
              <a:rPr lang="en-US" dirty="0"/>
              <a:t/>
            </a:r>
            <a:br>
              <a:rPr lang="en-US" dirty="0"/>
            </a:b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Use the Report button to save your filtered grid settings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https://lh3.googleusercontent.com/_6l7xUms8EDGovAWTHQ-cPKEkbdcSPbvf7uDg4fXzeLQ_UKNPeldzzJRmv5OjU15bfUN0Oo0X2GaNHOpe9GPfhLEP6uTMFMa9GDm5uIw5tGQx9Gj8j7QNWFvZ0PaAmvvvHjUpXWg_FFN3gVmzrLlyQ-vcGosbVi3GhY7mkHmM2RyqYFBXCKT_db8veKFVjS0p0O_qP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42" y="1081087"/>
            <a:ext cx="19716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318" y="5533323"/>
            <a:ext cx="3485714" cy="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4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8650" y="200025"/>
            <a:ext cx="3105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</a:rPr>
              <a:t>Vendors Grid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09550" y="1390650"/>
            <a:ext cx="3600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View the Grid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Details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12" y="1990783"/>
            <a:ext cx="10743263" cy="1219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312" y="3657600"/>
            <a:ext cx="8809688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IRS Interactive TIN/Name Matching program 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Optional </a:t>
            </a:r>
            <a:endParaRPr lang="en-US" sz="1400" dirty="0">
              <a:latin typeface="Arial" panose="020B0604020202020204" pitchFamily="34" charset="0"/>
            </a:endParaRPr>
          </a:p>
          <a:p>
            <a:pPr marL="3429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Can </a:t>
            </a:r>
            <a:r>
              <a:rPr lang="en-US" dirty="0">
                <a:latin typeface="Calibri" panose="020F0502020204030204" pitchFamily="34" charset="0"/>
              </a:rPr>
              <a:t>be used to check if SSN or EIN should be used by matching up the </a:t>
            </a:r>
            <a:r>
              <a:rPr lang="en-US" dirty="0" smtClean="0">
                <a:latin typeface="Calibri" panose="020F0502020204030204" pitchFamily="34" charset="0"/>
              </a:rPr>
              <a:t>name </a:t>
            </a:r>
            <a:r>
              <a:rPr lang="en-US" dirty="0">
                <a:latin typeface="Calibri" panose="020F0502020204030204" pitchFamily="34" charset="0"/>
              </a:rPr>
              <a:t>and number combo on the IRS interactive site for immediately verified.  </a:t>
            </a:r>
            <a:endParaRPr lang="en-US" sz="1400" dirty="0">
              <a:latin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1600" b="1" u="sng" dirty="0">
                <a:latin typeface="Calibri" panose="020F0502020204030204" pitchFamily="34" charset="0"/>
                <a:hlinkClick r:id="rId3"/>
              </a:rPr>
              <a:t>https://www.irs.gov/tax-professionals/taxpayer-identification-number-tin-matching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6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8421" y="113122"/>
            <a:ext cx="681557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</a:rPr>
              <a:t>Vendors Grid – Report</a:t>
            </a: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69" y="1235799"/>
            <a:ext cx="9666667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9382" y="122548"/>
            <a:ext cx="5467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j-lt"/>
              </a:rPr>
              <a:t>Verify 1099 Data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389" y="1743959"/>
            <a:ext cx="111801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76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Verify Vendors who should receive 1099s and their YTD amounts</a:t>
            </a:r>
            <a:endParaRPr lang="en-US" sz="3200" dirty="0"/>
          </a:p>
          <a:p>
            <a:pPr marL="533400" fontAlgn="base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Identify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1099 Vendors and non-1099 vendors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1099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Type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Vendors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qualifying YTD Taxable Total</a:t>
            </a:r>
            <a:endParaRPr lang="en-US" sz="3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8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4407" y="160257"/>
            <a:ext cx="78902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j-lt"/>
              </a:rPr>
              <a:t>Vendors Grid –  1099 Vendors</a:t>
            </a:r>
            <a:endParaRPr lang="en-US" sz="4000" dirty="0"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7901" y="1422141"/>
            <a:ext cx="8616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Use the MORE button: 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   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Tax ID Type, ID#, &amp; Type 1099</a:t>
            </a:r>
            <a:endParaRPr lang="en-US" dirty="0"/>
          </a:p>
        </p:txBody>
      </p:sp>
      <p:pic>
        <p:nvPicPr>
          <p:cNvPr id="1026" name="Picture 2" descr="https://lh5.googleusercontent.com/SQ8vGdui2ZPgkm-guweTO1XoHBbzWVMTCXpG6M_BgGeXirQYyoBCLOY3E66ZfQqBlPZcJ0EXfCj2yivQE4tyTksMICVS9_vMVN8SkYwufTpM8WYdlFpnm8ZGT3gj1xfraCyKfKmpayDf8pWdg_sjwQOoyxGjKUoQcnPcK437Keftr0RltUWLHeNdGh2J-zZnueCKzL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1" y="1936040"/>
            <a:ext cx="9756741" cy="13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1022" y="3318236"/>
            <a:ext cx="10058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Use Filters:</a:t>
            </a:r>
            <a:endParaRPr lang="en-US" sz="2800" dirty="0"/>
          </a:p>
          <a:p>
            <a:pPr marL="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Active:  =true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Type 1099 :   &lt;&gt; non 1099  </a:t>
            </a:r>
            <a:r>
              <a:rPr lang="en-US" dirty="0">
                <a:latin typeface="Calibri" panose="020F0502020204030204" pitchFamily="34" charset="0"/>
              </a:rPr>
              <a:t>(excludes non-1099 types)</a:t>
            </a:r>
            <a:endParaRPr lang="en-US" dirty="0">
              <a:latin typeface="Arial" panose="020B0604020202020204" pitchFamily="34" charset="0"/>
            </a:endParaRPr>
          </a:p>
          <a:p>
            <a:pPr marL="3429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YTD Taxable Total:   &gt;=600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Use the Type 1099 to filter on a specific 1099 type (i.e. Royalty Payments).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Use the YTD Taxable Total to filter on amounts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/>
            </a:r>
            <a:br>
              <a:rPr lang="en-US" dirty="0"/>
            </a:b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Use the Report button to print and/or save your filtered grid settings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553" y="548641"/>
            <a:ext cx="78139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j-lt"/>
              </a:rPr>
              <a:t>2022</a:t>
            </a:r>
            <a:r>
              <a:rPr lang="en-US" sz="3600" dirty="0">
                <a:solidFill>
                  <a:srgbClr val="FFFFFF"/>
                </a:solidFill>
                <a:latin typeface="+mj-lt"/>
              </a:rPr>
              <a:t> Calendar Year End Agenda</a:t>
            </a:r>
            <a:endParaRPr lang="en-US" sz="3600" dirty="0">
              <a:latin typeface="+mj-lt"/>
            </a:endParaRP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5964" y="2261062"/>
            <a:ext cx="9784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Pre-Closing Procedures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Calendar Year End Close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1099-NEC &amp; 1099-MISC Procedures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81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802" y="20739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j-lt"/>
              </a:rPr>
              <a:t>Review ‘Types’ using Vendors Grid</a:t>
            </a:r>
            <a:endParaRPr lang="en-US" sz="4000" dirty="0"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8474" y="1469276"/>
            <a:ext cx="63630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Use the Vendors Grid to filter Type 1099 </a:t>
            </a:r>
            <a:endParaRPr lang="en-US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3572" y="5384948"/>
            <a:ext cx="7569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Use the Report button to save your filtered grid settings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https://lh4.googleusercontent.com/MLay3bzAOC80Vl86oBzRG0l9mIHjZmvlOrCCBVTaYZa1nE6O4GiVnMJDy-ninM3z3ZBGZE5bq9IgDcArZuhUngSPyQZ3tx4aLiU4ZbMoxZwMK8lz9xPWMJSyTwlBrPvu2OqYi6O5_UHCTel1_tmerYky2Cg6meUW0gNlynxAhjD_d9hdnpsF4EZWpIsOcqNJVQJNf4f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6" y="2250312"/>
            <a:ext cx="5043340" cy="26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6.googleusercontent.com/F6cSaYSS47IgH50h0wge_oKL6podMwjF_jRrGr-CyhERdnDwWxgFV341EcxeasprZW3WaLIwGELbjpYHdlUIPAUqYdJjDihF49CaduUmksdRBZ4gV2T1e127mvAVpgu40X3CP-lNPTy_fghTRh1BuKWQO43LO7FKjLkPLctSY7wj164vX9_MHw9bYTTHRht52K0Czd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68" y="2480187"/>
            <a:ext cx="2840773" cy="18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9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839" y="235670"/>
            <a:ext cx="10294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Grid – 1099 Vendors – Advanced Query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8095" y="1140643"/>
            <a:ext cx="9219414" cy="2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Bef>
                <a:spcPts val="1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Advanced Query can also be used to locate 1099 Vendors</a:t>
            </a:r>
            <a:endParaRPr lang="en-US" sz="2800" dirty="0"/>
          </a:p>
          <a:p>
            <a:pPr marL="4572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Active -   Equals    -  True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Type 1099 - Not equals  - Non 1099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YTD Taxable Total – Greater or equal – 600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Apply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Query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Save Query to use again if you choose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lh3.googleusercontent.com/bEzB_oSURj7FJKQ-iZ0y36bkgrf2LmzH_ERbWqP7BciP2lXz7X4ujBAGaLUcKuQsA-fiO2u9mvdh8qICl1J2JTsqGPfjzOhmRMARuEu4JrbR5sJqtGJPj1mc3t-z_lHW4QnG9U8xf6VcAa-3AmpTxLSABg4JO1Tq6ITtWOViQ_hJxNNuGXrEDyDPe0A9ScmPa1HE2a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9" y="3622167"/>
            <a:ext cx="9294829" cy="227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86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7715" y="188535"/>
            <a:ext cx="9605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Vendors Grid – Non 1099 Vendors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754" y="1404595"/>
            <a:ext cx="1000183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Check Non-1099 Vendors with qualifying YTD activity by filtering: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/>
          </a:p>
          <a:p>
            <a:pPr marL="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Active:  true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Type 1099 :   = non 1099 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YTD Taxable Total:   &gt;=600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6597" y="5646656"/>
            <a:ext cx="7979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Use the Report button to save your filtered grid settings</a:t>
            </a:r>
            <a:endParaRPr lang="en-US" sz="2400" dirty="0"/>
          </a:p>
        </p:txBody>
      </p:sp>
      <p:pic>
        <p:nvPicPr>
          <p:cNvPr id="3074" name="Picture 2" descr="https://lh6.googleusercontent.com/3lw-3fB6_GgOuzwY_-F7-md5bv1ntzJL7xwtibxlvE1SASDq2yNS5U1UQtdYF4iUsCqQ4gj7HsVHXMl1tHfnIAOYaAeGarzZAJSQ69Gxu21g_rwXUY6in6Zy0qqcNAFSLAKtckBoaGHf2_LOlyWyU9F1q32wVqH6IOLAoo_hTKjFlMNY9X-2b_dn3EkSeXopdZMgYf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7" y="3120274"/>
            <a:ext cx="8953548" cy="20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09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375" y="367645"/>
            <a:ext cx="10265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Grid – Non 1099 Vendors – Advanced Query</a:t>
            </a:r>
            <a:endParaRPr lang="en-US" sz="36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219" y="1442301"/>
            <a:ext cx="10953946" cy="139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Bef>
                <a:spcPts val="1000"/>
              </a:spcBef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Use Advanced Query to Review Vendors marked NOT to receive a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1099</a:t>
            </a:r>
            <a:endParaRPr lang="en-US" sz="2800" dirty="0" smtClean="0"/>
          </a:p>
          <a:p>
            <a:pPr marL="114300">
              <a:spcBef>
                <a:spcPts val="1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Change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Filter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TYPE 1099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to Equals “Non 1099” </a:t>
            </a:r>
            <a:endParaRPr lang="en-US" sz="2400" dirty="0"/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Change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YTD Taxable Total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&gt;=600 </a:t>
            </a:r>
            <a:endParaRPr lang="en-US" sz="2400" dirty="0"/>
          </a:p>
        </p:txBody>
      </p:sp>
      <p:pic>
        <p:nvPicPr>
          <p:cNvPr id="5122" name="Picture 2" descr="https://lh4.googleusercontent.com/CIw5o40QliSGl8G3JI29FEjxMzkraGA8U4CWR4JUZnBohE8Np1tqNMVJ4c_GYQ2Mfb_Rf7dhD3jtzMrUMPHBvgJW77Nq2Dmn38MHNMDPw6Fd7U7x-XYjGCA8vJNXh7ifkaGyc3gxE5KpPpX18DTPUYWwV-7mXBilFVTJ63SV_e0Fb9VdhJHuHR-572pxDvqNXmxXrx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6" y="3332455"/>
            <a:ext cx="10708558" cy="11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67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408" y="301658"/>
            <a:ext cx="6938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SSDT 1099 Vendor Report </a:t>
            </a:r>
            <a:endParaRPr lang="en-US" sz="4000" dirty="0">
              <a:latin typeface="+mj-lt"/>
            </a:endParaRPr>
          </a:p>
        </p:txBody>
      </p:sp>
      <p:pic>
        <p:nvPicPr>
          <p:cNvPr id="6146" name="Picture 2" descr="https://lh6.googleusercontent.com/_RhB3gKTryqosKD3WM-GKVXnHrS-Ilm_u--zaIScaBAvmmIiQr_R1gmco3gfCF-dSl1-_cB6l9fOwoaJ0xppP187Cy-7EJ3TDldr09n9mKKLgVN0cHz0umIepCzV_MaSr1iRnFAKXTU5b-VuiyBdWd8InzRC8VLyQx-Vi8ytHU2o8X40klX4hBBo3aUxbUmKjGZpAN2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4" y="1285874"/>
            <a:ext cx="9044986" cy="50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20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199" y="169682"/>
            <a:ext cx="6551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SSDT 1099 Vendor Report 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034" y="1329180"/>
            <a:ext cx="95776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762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Modify Configure Filters to run for specified 1099 Types  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https://lh4.googleusercontent.com/hAnlHl4HXXOQ0mpmMliRqU26cKnaWsAww0QdXxOYQrpTmbCdWKFvyinJx1lDx-T0CeZKL_QjylT3FDASlXVsdLkNbnsMLl9on9xNRlIAGpgLYFqDb49NEWhbZsdCP3o9DOFCVwjASNBLHIK6eIfdZdlyP6jyMwiQAf6kFg6IVKF64WPC7hkS1qpN0g2F4K61QQupMw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0" y="2609261"/>
            <a:ext cx="8385109" cy="35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1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827" y="263951"/>
            <a:ext cx="951164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</a:rPr>
              <a:t>1099 Extracts Report</a:t>
            </a:r>
            <a:br>
              <a:rPr lang="en-US" sz="44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500" y="1555423"/>
            <a:ext cx="77582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Periodic Menu &gt; 1099 Extract &gt; Print 1099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Report</a:t>
            </a:r>
          </a:p>
          <a:p>
            <a:pPr marL="762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Used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 verify data prior to creating Extract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File</a:t>
            </a:r>
          </a:p>
          <a:p>
            <a:pPr marL="762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Defaults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 Exclude Vendors With No Tax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Id</a:t>
            </a:r>
          </a:p>
          <a:p>
            <a:pPr marL="762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Must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pick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Type of Return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before Print 1099 Report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available</a:t>
            </a:r>
          </a:p>
          <a:p>
            <a:pPr marL="762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Subtotals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by 1099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Type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/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76200" fontAlgn="base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NOTE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 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This report can NOT be run until the 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/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        Posting Period for December has been created.</a:t>
            </a:r>
            <a:endParaRPr lang="en-US" sz="2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 descr="https://lh6.googleusercontent.com/ZYuD7US4szefNPaI1vuXYhlKJ-zL3CVOiGkCrE-SJ-SrBqo9aZ9iPJyX1bHINFwKZEbcVamD-4CAEroOlLihHzSEwbRRWMEn2ItPeQ6YcTwPH0fohliJcsdgoTMGPEdTZTmreFooGXYGl90HWtONxaRJH28UosngPU_q3beqJRJ5bCxWTC0icwx1HdryLqSVxM8a0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2" y="1555423"/>
            <a:ext cx="3572904" cy="48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325386" y="2988297"/>
            <a:ext cx="2941162" cy="2922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18318" y="4374037"/>
            <a:ext cx="5048230" cy="1659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17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187" y="150829"/>
            <a:ext cx="5835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Review Posting Periods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206" y="1140643"/>
            <a:ext cx="8880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the 1099 Extract report cannot be run unless </a:t>
            </a:r>
            <a:r>
              <a:rPr lang="en-US" dirty="0" smtClean="0">
                <a:solidFill>
                  <a:schemeClr val="bg1"/>
                </a:solidFill>
              </a:rPr>
              <a:t>December is </a:t>
            </a:r>
            <a:r>
              <a:rPr lang="en-US" dirty="0">
                <a:solidFill>
                  <a:schemeClr val="bg1"/>
                </a:solidFill>
              </a:rPr>
              <a:t>created, now is a good time to review your open </a:t>
            </a:r>
            <a:r>
              <a:rPr lang="en-US" dirty="0" smtClean="0">
                <a:solidFill>
                  <a:schemeClr val="bg1"/>
                </a:solidFill>
              </a:rPr>
              <a:t>Posting Periods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345" y="1928700"/>
            <a:ext cx="4028234" cy="2737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755" y="4949072"/>
            <a:ext cx="6711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months are closed, reports are created in File Archive.</a:t>
            </a:r>
          </a:p>
          <a:p>
            <a:endParaRPr lang="en-US" dirty="0"/>
          </a:p>
          <a:p>
            <a:r>
              <a:rPr lang="en-US" dirty="0"/>
              <a:t>Wait for the reports to complete before closing the next</a:t>
            </a:r>
          </a:p>
          <a:p>
            <a:r>
              <a:rPr lang="en-US" dirty="0"/>
              <a:t>month.</a:t>
            </a:r>
          </a:p>
        </p:txBody>
      </p:sp>
    </p:spTree>
    <p:extLst>
      <p:ext uri="{BB962C8B-B14F-4D97-AF65-F5344CB8AC3E}">
        <p14:creationId xmlns:p14="http://schemas.microsoft.com/office/powerpoint/2010/main" val="2545367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6578" y="320511"/>
            <a:ext cx="5439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+mj-lt"/>
              </a:rPr>
              <a:t>Vendor Adjustments</a:t>
            </a:r>
            <a:endParaRPr lang="en-US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412" y="1706252"/>
            <a:ext cx="82955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76200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If a manual adjustment is needed on the Vendor’s YTD Amount</a:t>
            </a:r>
            <a:endParaRPr lang="en-US" dirty="0"/>
          </a:p>
          <a:p>
            <a:pPr marL="533400" fontAlgn="base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View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Vendor under Core 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    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33400" fontAlgn="base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   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34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Click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on Vendor Adjustments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218" name="Picture 2" descr="https://lh6.googleusercontent.com/lj3Xz9vMu8EZWU-pj6eR6ZPvmd5vwPmDIYmG1uyv_rzOQg4cn9OKLgz0EnftseqUHHuZgSkAAjGD638jFGAPQ_TUVbb3onMIrEVIi3VBHKoG7RzY3wwAyi7cX_lmvH1SEW8Fzj6b3jA4Z606t3hzfvTmjvNlazmHUq3EK3Yhuo8JkY4zYmu7SnsthRD3NZszRQyMaq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85" y="2288937"/>
            <a:ext cx="42576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oogleusercontent.com/LgQSvfaKiahx1Qh5vneE-aHLnRFKjAtIQ3rAYHmL-UK-VH6k5iKrL_zUeIynatZ_uMQ4r6_oX7gzUP29YKBmai4_0At4hXS-_R9x-WJH44ViBr-kzPXY4A5mnWhVa8Bi5O_RBsYwlYtk32xIoibbEns84CWCVGhKq5Kk9OToCmlc8-u6B__30-TUSYvgMXftRlDFpx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47" y="4160363"/>
            <a:ext cx="43243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13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8103" y="226243"/>
            <a:ext cx="64856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j-lt"/>
              </a:rPr>
              <a:t>Vendor Adjustments</a:t>
            </a:r>
            <a:endParaRPr lang="en-US" sz="4000" dirty="0">
              <a:latin typeface="+mj-lt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3394" y="1415845"/>
            <a:ext cx="465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Create a new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Adjustment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07924" y="2772697"/>
            <a:ext cx="4297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Enter Adjustment info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097" y="3421626"/>
            <a:ext cx="7128387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Amount can be positive or negative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Check Taxable box to update YTD Taxable Total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300"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6.googleusercontent.com/aFWvygkmEzg1RQmIYonmJ7AYuJ53J0-1XpEuWBVAfhZ3pAglkLdE5rpJAlmMMgZ51J8mOcuJMcf3Nob133XP8WbCSs3qG0fNF_8Bb2vLi72D8Aed25JFXFmS5JItEyl1whxzHbpmlCcs8AJUBxbqlq7NQhRs5tHQvkMInoN3xenp_DlJMiL1I9H4fwSMjFUmhXa1X1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49" y="1488127"/>
            <a:ext cx="38766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ybNwuWWBvjkYlmj0Cx4X0b1y6HgGhf10sbmrFi3pdP_geClqdikVqJ7EhzXqFyfaKINdYN-HvfZpWhXKJV3HYvtoviw1YXbBbYM-wch1x7e_7HqBeh-04Pwjc25EkzciOP8-Cmx91QwvDQfyqARV8mIBRs8oLPOiphmxAhcCQWh-ZEN8fqwGimszjGH8Efu8bsi5XK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48" y="3299981"/>
            <a:ext cx="35433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14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274320"/>
            <a:ext cx="11166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j-lt"/>
              </a:rPr>
              <a:t>Due </a:t>
            </a:r>
            <a:r>
              <a:rPr lang="en-US" sz="4000" dirty="0" smtClean="0">
                <a:solidFill>
                  <a:srgbClr val="FFFFFF"/>
                </a:solidFill>
                <a:latin typeface="+mj-lt"/>
              </a:rPr>
              <a:t>Dates </a:t>
            </a:r>
            <a:r>
              <a:rPr lang="en-US" sz="4000" dirty="0">
                <a:solidFill>
                  <a:srgbClr val="FFFFFF"/>
                </a:solidFill>
                <a:latin typeface="+mj-lt"/>
              </a:rPr>
              <a:t>of Forms &amp; Instructions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2" y="1363287"/>
            <a:ext cx="852054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76200" algn="ctr"/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Please have 1099 File sent to ACCESS no later than </a:t>
            </a:r>
          </a:p>
          <a:p>
            <a:pPr marL="152400" indent="-76200" algn="ctr"/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January 13, 2023</a:t>
            </a:r>
          </a:p>
          <a:p>
            <a:pPr marL="152400" indent="-76200"/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763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ACCESS will file all forms by January 31, 2023</a:t>
            </a:r>
          </a:p>
          <a:p>
            <a:pPr marL="8763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In order to do so all files must be submitted  to us by the January 13</a:t>
            </a:r>
            <a:r>
              <a:rPr lang="en-US" sz="2400" baseline="30000" dirty="0" smtClean="0">
                <a:latin typeface="Calibri" panose="020F0502020204030204" pitchFamily="34" charset="0"/>
              </a:rPr>
              <a:t>th</a:t>
            </a:r>
            <a:r>
              <a:rPr lang="en-US" sz="2400" dirty="0" smtClean="0">
                <a:latin typeface="Calibri" panose="020F0502020204030204" pitchFamily="34" charset="0"/>
              </a:rPr>
              <a:t> deadline</a:t>
            </a:r>
            <a:endParaRPr lang="en-US" sz="2400" dirty="0">
              <a:latin typeface="Arial" panose="020B0604020202020204" pitchFamily="34" charset="0"/>
            </a:endParaRPr>
          </a:p>
          <a:p>
            <a:pPr marL="152400" indent="-76200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62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568" y="127819"/>
            <a:ext cx="67154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Month End Closing</a:t>
            </a:r>
            <a:endParaRPr lang="en-US" sz="4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9769" y="1032387"/>
            <a:ext cx="984209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76200"/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Proceed with closing out for the month of December</a:t>
            </a:r>
            <a:endParaRPr lang="en-US" dirty="0"/>
          </a:p>
          <a:p>
            <a:pPr marL="76200" fontAlgn="base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Enter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all transactions for the current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month</a:t>
            </a:r>
          </a:p>
          <a:p>
            <a:pPr marL="762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Attempt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 reconcile USAS records with your bank(s)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Perform Bank Reconciliation Procedure (link is provided in the CYE checklist)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Under Periodic menu, select ‘Cash Reconciliation’ to enter your cash reconciliation information for the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month</a:t>
            </a:r>
          </a:p>
          <a:p>
            <a:pPr lvl="1" fontAlgn="base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Generate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SSDT Cash Summary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report and the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SSDT Financial Detail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report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detail report may be run for the month in order to compare MTD totals to the Cash Summary report for December.  Totals should match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1" fontAlgn="base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totals agree . . . You are balanced &amp; may proceed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27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8552" y="301658"/>
            <a:ext cx="505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Month End Closing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608" y="1574276"/>
            <a:ext cx="857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Optional - Run a </a:t>
            </a:r>
            <a:r>
              <a:rPr lang="en-US" b="1" dirty="0">
                <a:solidFill>
                  <a:schemeClr val="bg1"/>
                </a:solidFill>
              </a:rPr>
              <a:t>Spending Plan Summary </a:t>
            </a:r>
            <a:r>
              <a:rPr lang="en-US" dirty="0" smtClean="0">
                <a:solidFill>
                  <a:schemeClr val="bg1"/>
                </a:solidFill>
              </a:rPr>
              <a:t>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Spending Plan Summary will generate a report in the same line number format as the Five-Year Forecast.  It will list the current periods actual amount for each line number and will include a FYTD total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Manually run and review any desired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When the month is closed, December will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created in File Archive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64" y="3593645"/>
            <a:ext cx="6986420" cy="23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14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845" y="373626"/>
            <a:ext cx="5919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+mj-lt"/>
              </a:rPr>
              <a:t>Monthly Report Bundle</a:t>
            </a:r>
            <a:endParaRPr lang="en-US" sz="400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29" y="1470581"/>
            <a:ext cx="1099165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Cash Reconciliation Report for the month</a:t>
            </a:r>
            <a:endParaRPr lang="en-US" sz="1400" dirty="0">
              <a:latin typeface="Arial" panose="020B0604020202020204" pitchFamily="34" charset="0"/>
            </a:endParaRPr>
          </a:p>
          <a:p>
            <a:pPr marL="8001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Monthly Balance Report</a:t>
            </a:r>
            <a:endParaRPr lang="en-US" sz="1400" dirty="0">
              <a:latin typeface="Arial" panose="020B0604020202020204" pitchFamily="34" charset="0"/>
            </a:endParaRPr>
          </a:p>
          <a:p>
            <a:pPr marL="8001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u="sng" dirty="0">
                <a:latin typeface="Calibri" panose="020F0502020204030204" pitchFamily="34" charset="0"/>
              </a:rPr>
              <a:t>Cash-related Reports</a:t>
            </a:r>
            <a:r>
              <a:rPr lang="en-US" sz="1400" dirty="0">
                <a:latin typeface="Calibri" panose="020F0502020204030204" pitchFamily="34" charset="0"/>
              </a:rPr>
              <a:t>: Cash Summary Report / Financial Detail Report for the month / Financial Summary by Fund</a:t>
            </a:r>
            <a:endParaRPr lang="en-US" sz="1400" dirty="0">
              <a:latin typeface="Arial" panose="020B0604020202020204" pitchFamily="34" charset="0"/>
            </a:endParaRPr>
          </a:p>
          <a:p>
            <a:pPr marL="8001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u="sng" dirty="0">
                <a:latin typeface="Calibri" panose="020F0502020204030204" pitchFamily="34" charset="0"/>
              </a:rPr>
              <a:t>Budget-related Reports:</a:t>
            </a:r>
            <a:r>
              <a:rPr lang="en-US" sz="1400" dirty="0">
                <a:latin typeface="Calibri" panose="020F050202020403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</a:endParaRPr>
          </a:p>
          <a:p>
            <a:pPr marL="1657350" lvl="3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Budget Summary / Budget Account Activity Report (for the month)</a:t>
            </a:r>
            <a:endParaRPr lang="en-US" sz="1400" dirty="0">
              <a:latin typeface="Arial" panose="020B0604020202020204" pitchFamily="34" charset="0"/>
            </a:endParaRPr>
          </a:p>
          <a:p>
            <a:pPr marL="1657350" lvl="3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Budget Transactions Summarized by Appropriation / Appropriation Summary Report</a:t>
            </a:r>
            <a:endParaRPr lang="en-US" sz="1400" dirty="0">
              <a:latin typeface="Arial" panose="020B0604020202020204" pitchFamily="34" charset="0"/>
            </a:endParaRPr>
          </a:p>
          <a:p>
            <a:pPr marL="1657350" lvl="3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Negative Budget Report / Negative Appropriation Account Report / Error Corrections &amp; Supplies Distributions</a:t>
            </a:r>
            <a:endParaRPr lang="en-US" sz="1400" dirty="0">
              <a:latin typeface="Arial" panose="020B0604020202020204" pitchFamily="34" charset="0"/>
            </a:endParaRPr>
          </a:p>
          <a:p>
            <a:pPr marL="8001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u="sng" dirty="0">
                <a:latin typeface="Calibri" panose="020F0502020204030204" pitchFamily="34" charset="0"/>
              </a:rPr>
              <a:t>Revenue-related Reports:</a:t>
            </a:r>
            <a:r>
              <a:rPr lang="en-US" sz="1400" dirty="0">
                <a:latin typeface="Calibri" panose="020F0502020204030204" pitchFamily="34" charset="0"/>
              </a:rPr>
              <a:t> Revenue Summary / Revenue Account Activity report for the month</a:t>
            </a:r>
            <a:endParaRPr lang="en-US" sz="1400" dirty="0">
              <a:latin typeface="Arial" panose="020B0604020202020204" pitchFamily="34" charset="0"/>
            </a:endParaRPr>
          </a:p>
          <a:p>
            <a:pPr marL="8001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u="sng" dirty="0">
                <a:latin typeface="Calibri" panose="020F0502020204030204" pitchFamily="34" charset="0"/>
              </a:rPr>
              <a:t>PO-related Reports</a:t>
            </a:r>
            <a:r>
              <a:rPr lang="en-US" sz="1400" dirty="0">
                <a:latin typeface="Calibri" panose="020F0502020204030204" pitchFamily="34" charset="0"/>
              </a:rPr>
              <a:t>: Purchase Order Detail Report for the month / Outstanding Purchase Order Detail Report /Transaction Ledger-Vendor Activity / Vendor Listing</a:t>
            </a:r>
            <a:endParaRPr lang="en-US" sz="1400" dirty="0">
              <a:latin typeface="Arial" panose="020B0604020202020204" pitchFamily="34" charset="0"/>
            </a:endParaRPr>
          </a:p>
          <a:p>
            <a:pPr marL="8001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u="sng" dirty="0">
                <a:latin typeface="Calibri" panose="020F0502020204030204" pitchFamily="34" charset="0"/>
              </a:rPr>
              <a:t>Disbursement-related Reports</a:t>
            </a:r>
            <a:r>
              <a:rPr lang="en-US" sz="1400" dirty="0">
                <a:latin typeface="Calibri" panose="020F0502020204030204" pitchFamily="34" charset="0"/>
              </a:rPr>
              <a:t>: Detailed Check Register / Outstanding Disbursement Summary Report</a:t>
            </a:r>
            <a:endParaRPr lang="en-US" sz="1400" dirty="0">
              <a:latin typeface="Arial" panose="020B0604020202020204" pitchFamily="34" charset="0"/>
            </a:endParaRPr>
          </a:p>
          <a:p>
            <a:pPr marL="8001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u="sng" dirty="0">
                <a:latin typeface="Calibri" panose="020F0502020204030204" pitchFamily="34" charset="0"/>
              </a:rPr>
              <a:t>Receipt-related Reports</a:t>
            </a:r>
            <a:r>
              <a:rPr lang="en-US" sz="1400" dirty="0">
                <a:latin typeface="Calibri" panose="020F0502020204030204" pitchFamily="34" charset="0"/>
              </a:rPr>
              <a:t>: </a:t>
            </a:r>
            <a:endParaRPr lang="en-US" sz="1400" dirty="0">
              <a:latin typeface="Arial" panose="020B0604020202020204" pitchFamily="34" charset="0"/>
            </a:endParaRPr>
          </a:p>
          <a:p>
            <a:pPr marL="1657350" lvl="3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Receipt Ledger Report for the month / Reduction of Expenditure Ledger Report for the month</a:t>
            </a:r>
            <a:endParaRPr lang="en-US" sz="1400" dirty="0">
              <a:latin typeface="Arial" panose="020B0604020202020204" pitchFamily="34" charset="0"/>
            </a:endParaRPr>
          </a:p>
          <a:p>
            <a:pPr marL="1657350" lvl="3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Refund Ledger Report for the month / Void Refund Ledger Report</a:t>
            </a:r>
            <a:endParaRPr lang="en-US" sz="1400" dirty="0">
              <a:latin typeface="Arial" panose="020B0604020202020204" pitchFamily="34" charset="0"/>
            </a:endParaRPr>
          </a:p>
          <a:p>
            <a:pPr marL="8001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Transfer Advance Summary / Fund to Fund Transfer Ledger Report</a:t>
            </a:r>
            <a:endParaRPr lang="en-US" sz="1400" dirty="0">
              <a:latin typeface="Arial" panose="020B0604020202020204" pitchFamily="34" charset="0"/>
            </a:endParaRPr>
          </a:p>
          <a:p>
            <a:pPr marL="8001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User Listing AOS Extract</a:t>
            </a: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0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355" y="147484"/>
            <a:ext cx="6236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Monthly </a:t>
            </a:r>
            <a:r>
              <a:rPr lang="en-US" sz="4000" dirty="0" smtClean="0">
                <a:solidFill>
                  <a:srgbClr val="FFFFFF"/>
                </a:solidFill>
                <a:latin typeface="+mj-lt"/>
              </a:rPr>
              <a:t>Reports Archive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614" y="1494503"/>
            <a:ext cx="80624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Will automatically run when Posting Period is closed.  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Wait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until the bundle is complete before closing another month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Reports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can be viewed under Utilities&gt;File Archive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Individual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reports cannot be deleted  - only entire monthly bundle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0581" y="157316"/>
            <a:ext cx="6971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Calendar Year End Closing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458" y="1248697"/>
            <a:ext cx="11257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Bef>
                <a:spcPts val="580"/>
              </a:spcBef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Generate any desired Calendar Year End Reports  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(i.e. Workers Comp)</a:t>
            </a:r>
            <a:endParaRPr lang="en-US" dirty="0"/>
          </a:p>
          <a:p>
            <a:pPr marL="342900" fontAlgn="base">
              <a:spcBef>
                <a:spcPts val="580"/>
              </a:spcBef>
            </a:pP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The Proration Utility program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generates a spreadsheet which may be used to assist in calculating premium amounts for Worker's Compensation payments.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Utilities &gt; Proration Utility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Choose Time Period – i.e. Calendar Year To Date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Choose Filter – i.e.  Workers Comp    ** 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Must be set up prior to running proration utility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3000" lvl="2" indent="-22860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(ex.  Expenditure object 1%% in filter)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Enter File Name of your spreadsheet – i.e. Workers Comp 2021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Can run by Appropriation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Click Create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to create spreadsheet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Enter amount to prorate in column B1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Download file to save in excel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5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8734" y="108155"/>
            <a:ext cx="6951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Example of Proration Utility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 descr="https://lh6.googleusercontent.com/Jmb6HoPVv37oo_UyrorUQPiQGh48wlhOpF8dd4zJ8mnaXdgA-83CTihRCdihFySew_5sMT5O9yDhlNgsyiZBg6N-plK2CzDSnKg1t126sXMFnf_oyrf2zbDxiydRqwPYTYtIrSm7ijq53lM8zPUl0qd-BE0hVbAssICaWeDp-me3kPXG6kxUl8fnDAOMMegtw1vDX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7" y="1055069"/>
            <a:ext cx="10408120" cy="52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81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2310" y="329938"/>
            <a:ext cx="6730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Example of Proration Utility</a:t>
            </a:r>
            <a:endParaRPr lang="en-US" sz="4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389" y="1583642"/>
            <a:ext cx="1727104" cy="2367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659" y="1037824"/>
            <a:ext cx="1015266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A1A1A"/>
                </a:solidFill>
                <a:latin typeface="-apple-system"/>
              </a:rPr>
              <a:t>The </a:t>
            </a:r>
            <a:r>
              <a:rPr lang="en-US" sz="1600" b="1" dirty="0">
                <a:solidFill>
                  <a:srgbClr val="1A1A1A"/>
                </a:solidFill>
                <a:latin typeface="-apple-system"/>
              </a:rPr>
              <a:t>Create PO CSV</a:t>
            </a:r>
            <a:r>
              <a:rPr lang="en-US" sz="1600" dirty="0">
                <a:solidFill>
                  <a:srgbClr val="1A1A1A"/>
                </a:solidFill>
                <a:latin typeface="-apple-system"/>
              </a:rPr>
              <a:t> option can be used to download the information to a spreadsheet formatted with columns that can be use with the </a:t>
            </a:r>
            <a:r>
              <a:rPr lang="en-US" sz="1600" dirty="0">
                <a:solidFill>
                  <a:srgbClr val="0033FF"/>
                </a:solidFill>
                <a:latin typeface="-apple-system"/>
                <a:hlinkClick r:id="rId3"/>
              </a:rPr>
              <a:t>Purchase Order Import option</a:t>
            </a:r>
            <a:r>
              <a:rPr lang="en-US" sz="1600" dirty="0">
                <a:solidFill>
                  <a:srgbClr val="1A1A1A"/>
                </a:solidFill>
                <a:latin typeface="-apple-system"/>
              </a:rPr>
              <a:t>. When generating the PO CSV, a window will pop up with the following options</a:t>
            </a:r>
            <a:r>
              <a:rPr lang="en-US" sz="1600" dirty="0" smtClean="0">
                <a:solidFill>
                  <a:srgbClr val="1A1A1A"/>
                </a:solidFill>
                <a:latin typeface="-apple-system"/>
              </a:rPr>
              <a:t>:</a:t>
            </a:r>
          </a:p>
          <a:p>
            <a:endParaRPr lang="en-US" sz="1600" dirty="0">
              <a:solidFill>
                <a:srgbClr val="172B4D"/>
              </a:solidFill>
              <a:latin typeface="-apple-system"/>
            </a:endParaRPr>
          </a:p>
          <a:p>
            <a:pPr lvl="1"/>
            <a:endParaRPr lang="en-US" sz="1600" b="1" dirty="0">
              <a:solidFill>
                <a:srgbClr val="1A1A1A"/>
              </a:solidFill>
              <a:latin typeface="-apple-system"/>
            </a:endParaRPr>
          </a:p>
          <a:p>
            <a:pPr lvl="1"/>
            <a:endParaRPr lang="en-US" sz="1600" b="1" dirty="0" smtClean="0">
              <a:solidFill>
                <a:srgbClr val="1A1A1A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1A1A1A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1A1A1A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1A1A1A"/>
                </a:solidFill>
                <a:latin typeface="-apple-system"/>
              </a:rPr>
              <a:t>File </a:t>
            </a:r>
            <a:r>
              <a:rPr lang="en-US" sz="1400" b="1" dirty="0">
                <a:solidFill>
                  <a:srgbClr val="1A1A1A"/>
                </a:solidFill>
                <a:latin typeface="-apple-system"/>
              </a:rPr>
              <a:t>Name: </a:t>
            </a:r>
            <a:r>
              <a:rPr lang="en-US" sz="1400" dirty="0">
                <a:solidFill>
                  <a:srgbClr val="1A1A1A"/>
                </a:solidFill>
                <a:latin typeface="-apple-system"/>
              </a:rPr>
              <a:t>Name used for the CSV file that will be created.</a:t>
            </a:r>
            <a:endParaRPr lang="en-US" sz="1400" dirty="0">
              <a:solidFill>
                <a:srgbClr val="172B4D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A1A1A"/>
                </a:solidFill>
                <a:latin typeface="-apple-system"/>
              </a:rPr>
              <a:t>Account Mapping:</a:t>
            </a:r>
            <a:r>
              <a:rPr lang="en-US" sz="1400" dirty="0">
                <a:solidFill>
                  <a:srgbClr val="1A1A1A"/>
                </a:solidFill>
                <a:latin typeface="-apple-system"/>
              </a:rPr>
              <a:t> Used to map accounts in Proration Utility grid to different account codes if desired. </a:t>
            </a:r>
            <a:endParaRPr lang="en-US" sz="1400" dirty="0" smtClean="0">
              <a:solidFill>
                <a:srgbClr val="1A1A1A"/>
              </a:solidFill>
              <a:latin typeface="-apple-system"/>
            </a:endParaRPr>
          </a:p>
          <a:p>
            <a:pPr lvl="1"/>
            <a:r>
              <a:rPr lang="en-US" sz="1400" dirty="0" smtClean="0">
                <a:solidFill>
                  <a:srgbClr val="1A1A1A"/>
                </a:solidFill>
                <a:latin typeface="-apple-system"/>
              </a:rPr>
              <a:t>The </a:t>
            </a:r>
            <a:r>
              <a:rPr lang="en-US" sz="1400" dirty="0">
                <a:solidFill>
                  <a:srgbClr val="1A1A1A"/>
                </a:solidFill>
                <a:latin typeface="-apple-system"/>
              </a:rPr>
              <a:t>Account Code Mappings should be pre-configured on the </a:t>
            </a:r>
            <a:r>
              <a:rPr lang="en-US" sz="1400" dirty="0">
                <a:solidFill>
                  <a:srgbClr val="0033FF"/>
                </a:solidFill>
                <a:latin typeface="-apple-system"/>
                <a:hlinkClick r:id="rId4"/>
              </a:rPr>
              <a:t>Account Code Mapping grid</a:t>
            </a:r>
            <a:r>
              <a:rPr lang="en-US" sz="1400" dirty="0">
                <a:solidFill>
                  <a:srgbClr val="1A1A1A"/>
                </a:solidFill>
                <a:latin typeface="-apple-system"/>
              </a:rPr>
              <a:t> to appear in the drop down. (ex. Can be used to map salary account codes to benefit account codes)</a:t>
            </a:r>
            <a:endParaRPr lang="en-US" sz="1400" dirty="0">
              <a:solidFill>
                <a:srgbClr val="172B4D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A1A1A"/>
                </a:solidFill>
                <a:latin typeface="-apple-system"/>
              </a:rPr>
              <a:t>Purchase Order #:</a:t>
            </a:r>
            <a:r>
              <a:rPr lang="en-US" sz="1400" dirty="0">
                <a:solidFill>
                  <a:srgbClr val="1A1A1A"/>
                </a:solidFill>
                <a:latin typeface="-apple-system"/>
              </a:rPr>
              <a:t> A purchase order number can be assigned. If this field is left blank, a purchase order will be automatically assigned when the file is imported.</a:t>
            </a:r>
            <a:endParaRPr lang="en-US" sz="1400" dirty="0">
              <a:solidFill>
                <a:srgbClr val="172B4D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A1A1A"/>
                </a:solidFill>
                <a:latin typeface="-apple-system"/>
              </a:rPr>
              <a:t>Vendor:</a:t>
            </a:r>
            <a:r>
              <a:rPr lang="en-US" sz="1400" dirty="0">
                <a:solidFill>
                  <a:srgbClr val="1A1A1A"/>
                </a:solidFill>
                <a:latin typeface="-apple-system"/>
              </a:rPr>
              <a:t> Select a vendor to be used on the PO. If a vendor is not assigned to the imported record, the Purchase Order will be marked as a Multi-vendor PO.</a:t>
            </a:r>
            <a:endParaRPr lang="en-US" sz="1400" dirty="0">
              <a:solidFill>
                <a:srgbClr val="172B4D"/>
              </a:solidFill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A1A1A"/>
                </a:solidFill>
                <a:latin typeface="-apple-system"/>
              </a:rPr>
              <a:t>Purchase Order Date:</a:t>
            </a:r>
            <a:r>
              <a:rPr lang="en-US" sz="1400" dirty="0">
                <a:solidFill>
                  <a:srgbClr val="1A1A1A"/>
                </a:solidFill>
                <a:latin typeface="-apple-system"/>
              </a:rPr>
              <a:t> Used to assign the date used on the Purchase </a:t>
            </a:r>
            <a:r>
              <a:rPr lang="en-US" sz="1400" dirty="0" smtClean="0">
                <a:solidFill>
                  <a:srgbClr val="1A1A1A"/>
                </a:solidFill>
                <a:latin typeface="-apple-system"/>
              </a:rPr>
              <a:t>Order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A1A1A"/>
              </a:solidFill>
              <a:latin typeface="-apple-system"/>
            </a:endParaRPr>
          </a:p>
          <a:p>
            <a:r>
              <a:rPr lang="en-US" sz="1600" dirty="0" smtClean="0">
                <a:latin typeface="-apple-system"/>
              </a:rPr>
              <a:t>This </a:t>
            </a:r>
            <a:r>
              <a:rPr lang="en-US" sz="1600" dirty="0">
                <a:latin typeface="-apple-system"/>
              </a:rPr>
              <a:t>information is used to generate the PO CSV. However, any information can be manually edited on the spreadsheet prior to importing if needed.</a:t>
            </a:r>
            <a:endParaRPr lang="en-US" sz="16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359353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568" y="186813"/>
            <a:ext cx="3362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1099 Extracts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938" y="1008669"/>
            <a:ext cx="72015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/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Once all 1099 data is verified, balanced and complete . . . </a:t>
            </a:r>
            <a:endParaRPr lang="en-US" sz="21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52400"/>
            <a:endParaRPr lang="en-US" dirty="0"/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District runs the </a:t>
            </a:r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1099 Extracts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under the Periodic menu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fontAlgn="base"/>
            <a:endParaRPr lang="en-US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fontAlgn="base"/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Output File Type:  XML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file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fontAlgn="base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</a:rPr>
              <a:t>Used </a:t>
            </a:r>
            <a:r>
              <a:rPr lang="en-US" dirty="0">
                <a:latin typeface="Calibri" panose="020F0502020204030204" pitchFamily="34" charset="0"/>
              </a:rPr>
              <a:t>for printing 1099s with the Edge </a:t>
            </a:r>
            <a:r>
              <a:rPr lang="en-US" dirty="0" smtClean="0">
                <a:latin typeface="Calibri" panose="020F0502020204030204" pitchFamily="34" charset="0"/>
              </a:rPr>
              <a:t>Software program</a:t>
            </a:r>
            <a:endParaRPr lang="en-US" dirty="0">
              <a:latin typeface="Arial" panose="020B0604020202020204" pitchFamily="34" charset="0"/>
            </a:endParaRPr>
          </a:p>
          <a:p>
            <a:pPr marL="457200" fontAlgn="base"/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Output File Type:  IRS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format (TAP) </a:t>
            </a:r>
            <a:endParaRPr lang="en-US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fontAlgn="base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</a:rPr>
              <a:t>Used </a:t>
            </a:r>
            <a:r>
              <a:rPr lang="en-US" dirty="0">
                <a:latin typeface="Calibri" panose="020F0502020204030204" pitchFamily="34" charset="0"/>
              </a:rPr>
              <a:t>for IRS </a:t>
            </a:r>
            <a:r>
              <a:rPr lang="en-US" dirty="0" smtClean="0">
                <a:latin typeface="Calibri" panose="020F0502020204030204" pitchFamily="34" charset="0"/>
              </a:rPr>
              <a:t>Submission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023" y="4797620"/>
            <a:ext cx="7239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IMPORTANT!! Select both Types of Return prior to</a:t>
            </a:r>
          </a:p>
          <a:p>
            <a:r>
              <a:rPr lang="en-US" dirty="0"/>
              <a:t>running the extract.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71" y="3402382"/>
            <a:ext cx="3847619" cy="279047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716437" y="4326903"/>
            <a:ext cx="371529" cy="470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451728" y="4326903"/>
            <a:ext cx="399809" cy="470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215299" y="4326903"/>
            <a:ext cx="414779" cy="470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993840" y="4326903"/>
            <a:ext cx="377072" cy="470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761295" y="4326903"/>
            <a:ext cx="367645" cy="470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01205" y="4326902"/>
            <a:ext cx="367645" cy="470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81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3967" y="263951"/>
            <a:ext cx="5203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1099 </a:t>
            </a:r>
            <a:r>
              <a:rPr lang="en-US" sz="4000" dirty="0" smtClean="0">
                <a:solidFill>
                  <a:srgbClr val="FFFFFF"/>
                </a:solidFill>
              </a:rPr>
              <a:t>Extract Output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611225" y="1366888"/>
            <a:ext cx="65327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IRS Format will create a file called: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Insert_District_Name_1099.tap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XML Format will create a file called: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Insert_District_Name_1099.xml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Upload both to </a:t>
            </a:r>
            <a:r>
              <a:rPr lang="en-US" sz="2000" b="1" dirty="0" smtClean="0">
                <a:solidFill>
                  <a:schemeClr val="bg1"/>
                </a:solidFill>
              </a:rPr>
              <a:t>the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ACCESS Secure Transfer Site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8685" y="4986778"/>
            <a:ext cx="4147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https://secure.access-k12.org/login</a:t>
            </a:r>
          </a:p>
        </p:txBody>
      </p:sp>
    </p:spTree>
    <p:extLst>
      <p:ext uri="{BB962C8B-B14F-4D97-AF65-F5344CB8AC3E}">
        <p14:creationId xmlns:p14="http://schemas.microsoft.com/office/powerpoint/2010/main" val="70035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2371" y="207390"/>
            <a:ext cx="6994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Calendar Year End Closing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13" y="1282045"/>
            <a:ext cx="86820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Core&gt;Posting Periods – Close December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December reports will automatically generate in the Utilities&gt;File</a:t>
            </a:r>
          </a:p>
          <a:p>
            <a:r>
              <a:rPr lang="en-US" dirty="0">
                <a:solidFill>
                  <a:schemeClr val="bg1"/>
                </a:solidFill>
              </a:rPr>
              <a:t>Archive&gt; Monthly Reports Archive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Calendar Year End Reports will automatically generate in the</a:t>
            </a:r>
          </a:p>
          <a:p>
            <a:r>
              <a:rPr lang="en-US" dirty="0">
                <a:solidFill>
                  <a:schemeClr val="bg1"/>
                </a:solidFill>
              </a:rPr>
              <a:t>Utilities&gt;File Archive&gt;Calendar Year End Archive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913" y="3313369"/>
            <a:ext cx="7418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Wait </a:t>
            </a:r>
            <a:r>
              <a:rPr lang="en-US" dirty="0">
                <a:solidFill>
                  <a:schemeClr val="bg1"/>
                </a:solidFill>
              </a:rPr>
              <a:t>for the reports to complete.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114" y="4053020"/>
            <a:ext cx="4609524" cy="561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913" y="4817097"/>
            <a:ext cx="8276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District is now closed for the month &amp; calendar year</a:t>
            </a:r>
          </a:p>
          <a:p>
            <a:endParaRPr lang="en-US" dirty="0"/>
          </a:p>
          <a:p>
            <a:r>
              <a:rPr lang="en-US" dirty="0"/>
              <a:t>Core&gt;Posting Periods</a:t>
            </a:r>
          </a:p>
          <a:p>
            <a:endParaRPr lang="en-US" dirty="0"/>
          </a:p>
          <a:p>
            <a:r>
              <a:rPr lang="en-US" dirty="0"/>
              <a:t>Create new Posting Period for January</a:t>
            </a:r>
          </a:p>
        </p:txBody>
      </p:sp>
    </p:spTree>
    <p:extLst>
      <p:ext uri="{BB962C8B-B14F-4D97-AF65-F5344CB8AC3E}">
        <p14:creationId xmlns:p14="http://schemas.microsoft.com/office/powerpoint/2010/main" val="149006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274320"/>
            <a:ext cx="11166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j-lt"/>
              </a:rPr>
              <a:t>Due </a:t>
            </a:r>
            <a:r>
              <a:rPr lang="en-US" sz="4000" dirty="0" smtClean="0">
                <a:solidFill>
                  <a:srgbClr val="FFFFFF"/>
                </a:solidFill>
                <a:latin typeface="+mj-lt"/>
              </a:rPr>
              <a:t>Dates </a:t>
            </a:r>
            <a:r>
              <a:rPr lang="en-US" sz="4000" dirty="0">
                <a:solidFill>
                  <a:srgbClr val="FFFFFF"/>
                </a:solidFill>
                <a:latin typeface="+mj-lt"/>
              </a:rPr>
              <a:t>of Forms &amp; Instructions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2" y="1363287"/>
            <a:ext cx="8520545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76200"/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Filing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of 1099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– NEC</a:t>
            </a:r>
          </a:p>
          <a:p>
            <a:pPr marL="152400" indent="-76200"/>
            <a:endParaRPr lang="en-US" dirty="0"/>
          </a:p>
          <a:p>
            <a:pPr marL="8191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F3F3F"/>
                </a:solidFill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3F3F3F"/>
                </a:solidFill>
                <a:latin typeface="Calibri" panose="020F0502020204030204" pitchFamily="34" charset="0"/>
              </a:rPr>
              <a:t>copy of Form 1099-NEC should also be sent to your vendors and independent contractors by January 31, 2023.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52400" indent="-76200"/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Filing of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1099-MISC</a:t>
            </a:r>
          </a:p>
          <a:p>
            <a:pPr marL="152400" indent="-76200"/>
            <a:endParaRPr lang="en-US" dirty="0"/>
          </a:p>
          <a:p>
            <a:pPr marL="8191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F3F3F"/>
                </a:solidFill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3F3F3F"/>
                </a:solidFill>
                <a:latin typeface="Calibri" panose="020F0502020204030204" pitchFamily="34" charset="0"/>
              </a:rPr>
              <a:t>copy of Form 1099-MISC should be sent to the MISC recipients by </a:t>
            </a:r>
            <a:r>
              <a:rPr lang="en-US" dirty="0" smtClean="0">
                <a:solidFill>
                  <a:srgbClr val="3F3F3F"/>
                </a:solidFill>
                <a:latin typeface="Calibri" panose="020F0502020204030204" pitchFamily="34" charset="0"/>
              </a:rPr>
              <a:t>          January </a:t>
            </a:r>
            <a:r>
              <a:rPr lang="en-US" dirty="0">
                <a:solidFill>
                  <a:srgbClr val="3F3F3F"/>
                </a:solidFill>
                <a:latin typeface="Calibri" panose="020F0502020204030204" pitchFamily="34" charset="0"/>
              </a:rPr>
              <a:t>31, 2023.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300">
              <a:spcBef>
                <a:spcPts val="1000"/>
              </a:spcBef>
            </a:pP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General Instructions for Certain Information </a:t>
            </a: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Returns</a:t>
            </a:r>
          </a:p>
          <a:p>
            <a:pPr marL="1028700">
              <a:spcBef>
                <a:spcPts val="500"/>
              </a:spcBef>
            </a:pPr>
            <a:r>
              <a:rPr lang="en-US" u="sng" dirty="0" smtClean="0">
                <a:solidFill>
                  <a:srgbClr val="9454C3"/>
                </a:solidFill>
                <a:latin typeface="Calibri" panose="020F0502020204030204" pitchFamily="34" charset="0"/>
                <a:hlinkClick r:id="rId2"/>
              </a:rPr>
              <a:t>https</a:t>
            </a:r>
            <a:r>
              <a:rPr lang="en-US" u="sng" dirty="0">
                <a:solidFill>
                  <a:srgbClr val="9454C3"/>
                </a:solidFill>
                <a:latin typeface="Calibri" panose="020F0502020204030204" pitchFamily="34" charset="0"/>
                <a:hlinkClick r:id="rId2"/>
              </a:rPr>
              <a:t>://www.irs.gov/instructions/i1099gi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69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994" y="127818"/>
            <a:ext cx="8790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Calendar Year End Report Archive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445" y="1179872"/>
            <a:ext cx="86425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When 1099 Extract options are run, a copy will be sent to the File Archive &gt; Calendar Year Reports Archive section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Separate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tab under Utilities &gt; File Archive  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787" y="4493342"/>
            <a:ext cx="78658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Recommendation:   Add step to your CYE procedures for Districts to verify these files have been created.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ttps://lh4.googleusercontent.com/ZebfXOA9NvPEmptpnuB-n-FZm-6pD2KgbuXiU__MsEn5MWJj3uoMtVznzQZg8pNmSMsMxFLVq_vn7w5mytxviAlMSmqifKQLgmFQ4f6LJSMelVY0AiO4GoXqPrYRi6PXzaQ6XTtgc8OVEPQLVp2s4tg48tZufjX5adZss34SpT4p7viZJCHsSvf5Us4I0VE7QRykI1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" y="3010669"/>
            <a:ext cx="10116812" cy="5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35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1031" y="169682"/>
            <a:ext cx="6872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</a:rPr>
              <a:t>Calendar Year End Closing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621" y="1168924"/>
            <a:ext cx="82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When December is closed, reports will be generated:</a:t>
            </a:r>
            <a:endParaRPr lang="en-US" sz="2800" dirty="0"/>
          </a:p>
        </p:txBody>
      </p:sp>
      <p:pic>
        <p:nvPicPr>
          <p:cNvPr id="1026" name="Picture 2" descr="https://lh5.googleusercontent.com/oIqw6-TkYdsjBMWRa7yKOPRT_sK5CCNkPzeNr-mOC-OiJITepVGYy0IFqxHb20hoOaeHRiadx_HFIJ-nw2uXkGV0xbSGvY6eqwQUCOk04FClIJabZrryxXqpouVOZA0iS8to4J9IjVXK2EfSFlFQEzqV-RZy0vgtInwgKBB9r3Top4_QvkMmMpDa_FGsDF8WLvBEshJ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67" y="1810813"/>
            <a:ext cx="56292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3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556" y="124691"/>
            <a:ext cx="70824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1099-NEC</a:t>
            </a:r>
          </a:p>
          <a:p>
            <a:pPr algn="ctr"/>
            <a:r>
              <a:rPr lang="en-US" dirty="0"/>
              <a:t>Non Employee Compensation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2604" y="1859340"/>
            <a:ext cx="17789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1 - Amount of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nonemployee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compensation.</a:t>
            </a: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4 - Amount to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comply with backup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withholding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requirements.</a:t>
            </a: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Boxes 5-7 - Amount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any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withholding.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" y="1819476"/>
            <a:ext cx="7722524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8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35" y="232756"/>
            <a:ext cx="9293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1099-NEC</a:t>
            </a:r>
          </a:p>
          <a:p>
            <a:pPr algn="ctr"/>
            <a:r>
              <a:rPr lang="en-US" sz="4000" dirty="0"/>
              <a:t>Non Employee Compensation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" y="1828800"/>
            <a:ext cx="113385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Form 1099-NEC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Payments of $600 or more for services of nonemployees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attorneys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Non-Employee Compensation is Reported in Box 1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automatic extension available for the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1099-NEC form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request for an extension can be submitted by paper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8809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refer to Part A, Sec. 8, Extensions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Prior Year Corrections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Corrections from prior years should be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 on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year forms</a:t>
            </a:r>
          </a:p>
        </p:txBody>
      </p:sp>
    </p:spTree>
    <p:extLst>
      <p:ext uri="{BB962C8B-B14F-4D97-AF65-F5344CB8AC3E}">
        <p14:creationId xmlns:p14="http://schemas.microsoft.com/office/powerpoint/2010/main" val="322911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0264" y="197963"/>
            <a:ext cx="8840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1099-MISC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890235" y="989815"/>
            <a:ext cx="22718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Payer made direct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of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$5,000 or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(checkbox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in box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 insurance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proceeds–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proceeds to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attorney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Box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409A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deferrals-Box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Nonqualified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deferred compensation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reported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box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Boxes 15, 16, and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report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taxes withheld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identification number, and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 of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 earned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state, respectively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5" y="1005190"/>
            <a:ext cx="7437748" cy="4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3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1612" y="122548"/>
            <a:ext cx="4437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1099-NEC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377" y="1338606"/>
            <a:ext cx="95493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B1B1B"/>
                </a:solidFill>
                <a:latin typeface="Source Sans Pro"/>
              </a:rPr>
              <a:t>File Form </a:t>
            </a:r>
            <a:r>
              <a:rPr lang="en-US" sz="1400" dirty="0" smtClean="0">
                <a:solidFill>
                  <a:srgbClr val="1B1B1B"/>
                </a:solidFill>
                <a:latin typeface="Source Sans Pro"/>
              </a:rPr>
              <a:t>1099-NEC, 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N</a:t>
            </a:r>
            <a:r>
              <a:rPr lang="en-US" sz="1400" dirty="0" smtClean="0">
                <a:solidFill>
                  <a:srgbClr val="1B1B1B"/>
                </a:solidFill>
                <a:latin typeface="Source Sans Pro"/>
              </a:rPr>
              <a:t>onemployee Compensation, 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for each person in the course of your business to whom you have paid the following during the year.</a:t>
            </a:r>
          </a:p>
          <a:p>
            <a:endParaRPr lang="en-US" sz="1400" dirty="0">
              <a:solidFill>
                <a:srgbClr val="1B1B1B"/>
              </a:solidFill>
              <a:latin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At least </a:t>
            </a:r>
            <a:r>
              <a:rPr lang="en-US" sz="1400" dirty="0" smtClean="0">
                <a:solidFill>
                  <a:srgbClr val="1B1B1B"/>
                </a:solidFill>
                <a:latin typeface="Source Sans Pro"/>
              </a:rPr>
              <a:t>$600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B1B1B"/>
              </a:solidFill>
              <a:latin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B1B1B"/>
                </a:solidFill>
                <a:latin typeface="Source Sans Pro"/>
              </a:rPr>
              <a:t>Services performed by someone who is not your employee (including parts and materials) (box1)</a:t>
            </a:r>
            <a:endParaRPr lang="en-US" sz="1400" dirty="0">
              <a:solidFill>
                <a:srgbClr val="1B1B1B"/>
              </a:solidFill>
              <a:latin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B1B1B"/>
                </a:solidFill>
                <a:latin typeface="Source Sans Pro"/>
              </a:rPr>
              <a:t>Cash payments for fish (or other aquatic life) you purchase from anyone engaged in the trade or business of catching fish (box 1)</a:t>
            </a:r>
            <a:endParaRPr lang="en-US" sz="1400" dirty="0">
              <a:solidFill>
                <a:srgbClr val="1B1B1B"/>
              </a:solidFill>
              <a:latin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B1B1B"/>
                </a:solidFill>
                <a:latin typeface="Source Sans Pro"/>
              </a:rPr>
              <a:t>Payments to an attorney (box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B1B1B"/>
              </a:solidFill>
              <a:latin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1B1B1B"/>
              </a:solidFill>
              <a:latin typeface="Source Sans Pro"/>
            </a:endParaRPr>
          </a:p>
          <a:p>
            <a:pPr lvl="1"/>
            <a:r>
              <a:rPr lang="en-US" sz="1400" dirty="0" smtClean="0">
                <a:solidFill>
                  <a:srgbClr val="1B1B1B"/>
                </a:solidFill>
                <a:latin typeface="Source Sans Pro"/>
              </a:rPr>
              <a:t>You must also file Form 1099-NEC for each person from whom you have withheld any federal income tax (report in box 4) under the backup withholding rules regardless of the amount of the payment.</a:t>
            </a:r>
            <a:endParaRPr lang="en-US" sz="1400" dirty="0">
              <a:solidFill>
                <a:srgbClr val="1B1B1B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2277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1612" y="122548"/>
            <a:ext cx="4437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1099-MISC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44718" y="1027522"/>
            <a:ext cx="92665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B1B1B"/>
                </a:solidFill>
                <a:latin typeface="Source Sans Pro"/>
              </a:rPr>
              <a:t>File Form 1099-MISC, Miscellaneous Information, for each person in the course of your business to whom you have paid the following during the year</a:t>
            </a:r>
            <a:r>
              <a:rPr lang="en-US" sz="1400" dirty="0" smtClean="0">
                <a:solidFill>
                  <a:srgbClr val="1B1B1B"/>
                </a:solidFill>
                <a:latin typeface="Source Sans Pro"/>
              </a:rPr>
              <a:t>.</a:t>
            </a:r>
          </a:p>
          <a:p>
            <a:endParaRPr lang="en-US" sz="1400" dirty="0">
              <a:solidFill>
                <a:srgbClr val="1B1B1B"/>
              </a:solidFill>
              <a:latin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At least $10 in royalties (see the instructions for 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2" tooltip="Box 2. Royalties"/>
              </a:rPr>
              <a:t>box 2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 or broker payments in lieu of dividends or tax-exempt interest (see the instructions for 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3" tooltip="Box 8. Substitute Payments in Lieu of Dividends or Interest"/>
              </a:rPr>
              <a:t>box 8</a:t>
            </a:r>
            <a:r>
              <a:rPr lang="en-US" sz="1400" dirty="0" smtClean="0">
                <a:solidFill>
                  <a:srgbClr val="1B1B1B"/>
                </a:solidFill>
                <a:latin typeface="Source Sans Pro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B1B1B"/>
              </a:solidFill>
              <a:latin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At least $600 in</a:t>
            </a:r>
            <a:r>
              <a:rPr lang="en-US" sz="1400" dirty="0" smtClean="0">
                <a:solidFill>
                  <a:srgbClr val="1B1B1B"/>
                </a:solidFill>
                <a:latin typeface="Source Sans Pro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B1B1B"/>
              </a:solidFill>
              <a:latin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Rents (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4" tooltip="Box 1. Rents"/>
              </a:rPr>
              <a:t>box 1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Prizes and awards (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5" tooltip="Box 3. Other Income"/>
              </a:rPr>
              <a:t>box 3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Other income payments (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5" tooltip="Box 3. Other Income"/>
              </a:rPr>
              <a:t>box 3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Generally, the cash paid from a notional principal contract to an individual, partnership, or estate (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5" tooltip="Box 3. Other Income"/>
              </a:rPr>
              <a:t>box 3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Any fishing boat proceeds (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6" tooltip="Box 5. Fishing Boat Proceeds"/>
              </a:rPr>
              <a:t>box 5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Medical and health care payments (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7" tooltip="Box 6. Medical and Health Care Payments"/>
              </a:rPr>
              <a:t>box 6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Crop insurance proceeds (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8" tooltip="Box 9. Crop Insurance Proceeds"/>
              </a:rPr>
              <a:t>box 9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Gross proceeds paid to an attorney (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9" tooltip="Box 10. Gross Proceeds Paid to an Attorney"/>
              </a:rPr>
              <a:t>box 10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 (see </a:t>
            </a:r>
            <a:r>
              <a:rPr lang="en-US" sz="1400" i="1" u="sng" dirty="0">
                <a:solidFill>
                  <a:srgbClr val="00599C"/>
                </a:solidFill>
                <a:latin typeface="Source Sans Pro"/>
                <a:hlinkClick r:id="rId10" tooltip="Payments to attorneys."/>
              </a:rPr>
              <a:t>Payments to attorneys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, later);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Section 409A deferrals (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11" tooltip="Box 12. Section 409A Deferrals"/>
              </a:rPr>
              <a:t>box 12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);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B1B1B"/>
                </a:solidFill>
                <a:latin typeface="Source Sans Pro"/>
              </a:rPr>
              <a:t>Nonqualified deferred compensation (</a:t>
            </a:r>
            <a:r>
              <a:rPr lang="en-US" sz="1400" u="sng" dirty="0">
                <a:solidFill>
                  <a:srgbClr val="00599C"/>
                </a:solidFill>
                <a:latin typeface="Source Sans Pro"/>
                <a:hlinkClick r:id="rId12" tooltip="Box 15. Nonqualified Deferred Compensation"/>
              </a:rPr>
              <a:t>box 15</a:t>
            </a:r>
            <a:r>
              <a:rPr lang="en-US" sz="1400" dirty="0">
                <a:solidFill>
                  <a:srgbClr val="1B1B1B"/>
                </a:solidFill>
                <a:latin typeface="Source Sans Pro"/>
              </a:rPr>
              <a:t>).</a:t>
            </a:r>
            <a:endParaRPr lang="en-US" sz="1400" b="0" i="0" dirty="0">
              <a:solidFill>
                <a:srgbClr val="1B1B1B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9750092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1203</TotalTime>
  <Words>2447</Words>
  <Application>Microsoft Office PowerPoint</Application>
  <PresentationFormat>Widescreen</PresentationFormat>
  <Paragraphs>355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-apple-system</vt:lpstr>
      <vt:lpstr>Arial</vt:lpstr>
      <vt:lpstr>Calibri</vt:lpstr>
      <vt:lpstr>Century Gothic</vt:lpstr>
      <vt:lpstr>Source Sans Pro</vt:lpstr>
      <vt:lpstr>Wingdings 3</vt:lpstr>
      <vt:lpstr>Slice</vt:lpstr>
      <vt:lpstr>USAS 2022 Calendar Year 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USAS 2022 Calendar Year End</dc:title>
  <dc:creator>Valarie Inboden</dc:creator>
  <cp:lastModifiedBy>Valarie Inboden</cp:lastModifiedBy>
  <cp:revision>46</cp:revision>
  <cp:lastPrinted>2022-12-06T17:40:40Z</cp:lastPrinted>
  <dcterms:created xsi:type="dcterms:W3CDTF">2022-11-15T14:32:37Z</dcterms:created>
  <dcterms:modified xsi:type="dcterms:W3CDTF">2022-12-07T01:59:01Z</dcterms:modified>
</cp:coreProperties>
</file>